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Segoe UI" panose="020B0502040204020203" pitchFamily="34" charset="0"/>
      <p:regular r:id="rId9"/>
      <p:bold r:id="rId10"/>
      <p:italic r:id="rId11"/>
      <p:boldItalic r:id="rId12"/>
    </p:embeddedFont>
    <p:embeddedFont>
      <p:font typeface="Sitka Display" pitchFamily="2" charset="0"/>
      <p:regular r:id="rId13"/>
      <p:bold r:id="rId14"/>
      <p:italic r:id="rId15"/>
      <p:boldItalic r:id="rId16"/>
    </p:embeddedFont>
    <p:embeddedFont>
      <p:font typeface="Sora Light" panose="020B0604020202020204" charset="0"/>
      <p:regular r:id="rId17"/>
    </p:embeddedFont>
    <p:embeddedFont>
      <p:font typeface="Sora Semi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530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22EE22-E401-9679-4F11-68EABD7060F7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8044180"/>
            <a:ext cx="727075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Statkraft Internal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50971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1F1E1E"/>
                </a:solidFill>
                <a:latin typeface="Sitka Display" pitchFamily="2" charset="0"/>
                <a:ea typeface="Sora Semi Bold" pitchFamily="34" charset="-122"/>
                <a:cs typeface="Sora Semi Bold" panose="020B0604020202020204" charset="0"/>
              </a:rPr>
              <a:t>Classificação Automática de Frutas e Legumes</a:t>
            </a:r>
            <a:endParaRPr lang="en-US" sz="4450" b="1" dirty="0">
              <a:latin typeface="Sitka Display" pitchFamily="2" charset="0"/>
              <a:cs typeface="Sora Semi Bold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44709" y="3260050"/>
            <a:ext cx="7627382" cy="854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F1E1E"/>
                </a:solidFill>
                <a:latin typeface="Sitka Display" pitchFamily="2" charset="0"/>
                <a:ea typeface="Sora Semi Bold" pitchFamily="34" charset="-122"/>
                <a:cs typeface="Sora Semi Bold" pitchFamily="34" charset="-120"/>
              </a:rPr>
              <a:t>Deep Learning e </a:t>
            </a:r>
            <a:r>
              <a:rPr lang="en-US" sz="3550" dirty="0" err="1">
                <a:solidFill>
                  <a:srgbClr val="1F1E1E"/>
                </a:solidFill>
                <a:latin typeface="Sitka Display" pitchFamily="2" charset="0"/>
                <a:ea typeface="Sora Semi Bold" pitchFamily="34" charset="-122"/>
                <a:cs typeface="Sora Semi Bold" pitchFamily="34" charset="-120"/>
              </a:rPr>
              <a:t>Visão</a:t>
            </a:r>
            <a:r>
              <a:rPr lang="en-US" sz="3550" dirty="0">
                <a:solidFill>
                  <a:srgbClr val="1F1E1E"/>
                </a:solidFill>
                <a:latin typeface="Sitka Display" pitchFamily="2" charset="0"/>
                <a:ea typeface="Sora Semi Bold" pitchFamily="34" charset="-122"/>
                <a:cs typeface="Sora Semi Bold" pitchFamily="34" charset="-120"/>
              </a:rPr>
              <a:t> </a:t>
            </a:r>
            <a:r>
              <a:rPr lang="en-US" sz="3550" dirty="0" err="1">
                <a:solidFill>
                  <a:srgbClr val="1F1E1E"/>
                </a:solidFill>
                <a:latin typeface="Sitka Display" pitchFamily="2" charset="0"/>
                <a:ea typeface="Sora Semi Bold" pitchFamily="34" charset="-122"/>
                <a:cs typeface="Sora Semi Bold" pitchFamily="34" charset="-120"/>
              </a:rPr>
              <a:t>Computacional</a:t>
            </a:r>
            <a:endParaRPr lang="en-US" sz="3550" dirty="0">
              <a:latin typeface="Sitka Display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569631" y="5538907"/>
            <a:ext cx="730246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Autores: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Daniel Lloyd, Thiago Borsoni e Bernardo Pinto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244708" y="5295186"/>
            <a:ext cx="45719" cy="889857"/>
          </a:xfrm>
          <a:prstGeom prst="rect">
            <a:avLst/>
          </a:prstGeom>
          <a:solidFill>
            <a:srgbClr val="DA1B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8CBE21-039D-BAC5-4F80-FD3EB9074EFF}"/>
              </a:ext>
            </a:extLst>
          </p:cNvPr>
          <p:cNvSpPr/>
          <p:nvPr/>
        </p:nvSpPr>
        <p:spPr>
          <a:xfrm>
            <a:off x="12894067" y="7746715"/>
            <a:ext cx="1736333" cy="482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3760" y="435054"/>
            <a:ext cx="2081927" cy="260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CAPÍTULO 1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53760" y="853440"/>
            <a:ext cx="9211389" cy="718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50"/>
              </a:lnSpc>
              <a:buNone/>
            </a:pPr>
            <a:r>
              <a:rPr lang="en-US" sz="4500" b="1" dirty="0">
                <a:solidFill>
                  <a:srgbClr val="1F1E1E"/>
                </a:solidFill>
                <a:latin typeface="Sitka Display" pitchFamily="2" charset="0"/>
                <a:ea typeface="Sora Semi Bold" pitchFamily="34" charset="-122"/>
                <a:cs typeface="Sora Semi Bold" pitchFamily="34" charset="-120"/>
              </a:rPr>
              <a:t>Motivação e Desafio do Projeto</a:t>
            </a:r>
            <a:endParaRPr lang="en-US" sz="4500" b="1" dirty="0">
              <a:latin typeface="Sitka Display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53760" y="1951315"/>
            <a:ext cx="7959328" cy="759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 automação de balanças inteligentes em supermercados e feiras depende da capacidade de </a:t>
            </a:r>
            <a:r>
              <a:rPr lang="en-US" sz="1400" dirty="0">
                <a:solidFill>
                  <a:srgbClr val="3B3535"/>
                </a:solidFill>
                <a:highlight>
                  <a:srgbClr val="F9D2D6"/>
                </a:highlight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reconhecer rapidamente frutas e legumes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, reduzindo o tempo de atendimento e evitando erros humanos na escolha do produto.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53760" y="2853095"/>
            <a:ext cx="7959328" cy="759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Com o aumento do uso de </a:t>
            </a:r>
            <a:r>
              <a:rPr lang="en-US" sz="14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sistemas de autoatendimento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, há uma demanda crescente por </a:t>
            </a:r>
            <a:r>
              <a:rPr lang="en-US" sz="1400" dirty="0">
                <a:solidFill>
                  <a:srgbClr val="DA1B2E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modelos leves e eficientes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capazes de identificar produtos em diferentes condições de iluminação, ângulos e presença de sacolas plásticas.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53760" y="3754874"/>
            <a:ext cx="7959328" cy="759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O projeto busca unir </a:t>
            </a:r>
            <a:r>
              <a:rPr lang="en-US" sz="14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Aprendizado Profundo (Deep Learning)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e </a:t>
            </a:r>
            <a:r>
              <a:rPr lang="en-US" sz="14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Visão Computacional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para oferecer uma solução prática, escalável e de alta acurácia para o reconhecimento visual desses produtos em ambientes de varejo.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6708" y="1986915"/>
            <a:ext cx="5177552" cy="5177552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1971652" y="5071876"/>
            <a:ext cx="5177552" cy="925354"/>
          </a:xfrm>
          <a:prstGeom prst="roundRect">
            <a:avLst>
              <a:gd name="adj" fmla="val 7182"/>
            </a:avLst>
          </a:prstGeom>
          <a:solidFill>
            <a:srgbClr val="F7BBC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9767" y="5306429"/>
            <a:ext cx="197763" cy="15811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485645" y="5269520"/>
            <a:ext cx="4505444" cy="506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O foco é a otimização para </a:t>
            </a:r>
            <a:r>
              <a:rPr lang="en-US" sz="1400" b="1" dirty="0">
                <a:solidFill>
                  <a:srgbClr val="000000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Edge Devices</a:t>
            </a:r>
            <a:r>
              <a:rPr lang="en-US" sz="1400" dirty="0">
                <a:solidFill>
                  <a:srgbClr val="000000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, garantindo baixo tempo de inferência e eficiência energética.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44B847-8D1C-F95B-2B1B-91C05CA4EC2F}"/>
              </a:ext>
            </a:extLst>
          </p:cNvPr>
          <p:cNvSpPr/>
          <p:nvPr/>
        </p:nvSpPr>
        <p:spPr>
          <a:xfrm>
            <a:off x="12894067" y="7746715"/>
            <a:ext cx="1736333" cy="482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7575" y="469702"/>
            <a:ext cx="224682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CAPÍTULO 2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597575" y="921187"/>
            <a:ext cx="13435251" cy="15504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850" b="1" dirty="0">
                <a:solidFill>
                  <a:srgbClr val="1F1E1E"/>
                </a:solidFill>
                <a:latin typeface="Sitka Display" pitchFamily="2" charset="0"/>
                <a:ea typeface="Sora Semi Bold" pitchFamily="34" charset="-122"/>
                <a:cs typeface="Sora Semi Bold" pitchFamily="34" charset="-120"/>
              </a:rPr>
              <a:t>O Desafio da Classificação em Condições Reais</a:t>
            </a:r>
            <a:endParaRPr lang="en-US" sz="4850" b="1" dirty="0">
              <a:latin typeface="Sitka Display" pitchFamily="2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597575" y="1977709"/>
            <a:ext cx="4364593" cy="2515314"/>
          </a:xfrm>
          <a:prstGeom prst="roundRect">
            <a:avLst>
              <a:gd name="adj" fmla="val 285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75930" y="2156065"/>
            <a:ext cx="512207" cy="512207"/>
          </a:xfrm>
          <a:prstGeom prst="roundRect">
            <a:avLst>
              <a:gd name="adj" fmla="val 17850372"/>
            </a:avLst>
          </a:prstGeom>
          <a:solidFill>
            <a:srgbClr val="DA1B2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781" y="2268102"/>
            <a:ext cx="230505" cy="28813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75930" y="2839007"/>
            <a:ext cx="260758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Precisão Sob Variáveis</a:t>
            </a: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75930" y="3222150"/>
            <a:ext cx="4007882" cy="1092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O modelo deve classificar corretamente mesmo sob reflexos, sobreposição de itens e diferenças visuais causadas por sacolas translúcidas.</a:t>
            </a:r>
            <a:endParaRPr lang="en-US" sz="13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132903" y="1977709"/>
            <a:ext cx="4364593" cy="2515314"/>
          </a:xfrm>
          <a:prstGeom prst="roundRect">
            <a:avLst>
              <a:gd name="adj" fmla="val 285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311259" y="2156065"/>
            <a:ext cx="512207" cy="512207"/>
          </a:xfrm>
          <a:prstGeom prst="roundRect">
            <a:avLst>
              <a:gd name="adj" fmla="val 17850372"/>
            </a:avLst>
          </a:prstGeom>
          <a:solidFill>
            <a:srgbClr val="DA1B2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2110" y="2268102"/>
            <a:ext cx="230505" cy="28813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311259" y="2839007"/>
            <a:ext cx="227230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Eficiência em Borda</a:t>
            </a: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5311259" y="3222150"/>
            <a:ext cx="4007882" cy="1092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O modelo precisa ser leve o suficiente para rodar em dispositivos de borda (</a:t>
            </a:r>
            <a:r>
              <a:rPr lang="en-US" sz="13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edge devices</a:t>
            </a:r>
            <a:r>
              <a:rPr lang="en-US" sz="13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), exigindo baixo tempo de inferência e consumo de memória.</a:t>
            </a:r>
            <a:endParaRPr lang="en-US" sz="13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9668232" y="1977709"/>
            <a:ext cx="4364593" cy="2515314"/>
          </a:xfrm>
          <a:prstGeom prst="roundRect">
            <a:avLst>
              <a:gd name="adj" fmla="val 285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1"/>
          <p:cNvSpPr/>
          <p:nvPr/>
        </p:nvSpPr>
        <p:spPr>
          <a:xfrm>
            <a:off x="9846588" y="2156065"/>
            <a:ext cx="512207" cy="512207"/>
          </a:xfrm>
          <a:prstGeom prst="roundRect">
            <a:avLst>
              <a:gd name="adj" fmla="val 17850372"/>
            </a:avLst>
          </a:prstGeom>
          <a:solidFill>
            <a:srgbClr val="DA1B2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7439" y="2268102"/>
            <a:ext cx="230505" cy="28813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46588" y="2839007"/>
            <a:ext cx="224682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Dataset Utilizado</a:t>
            </a: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 13"/>
          <p:cNvSpPr/>
          <p:nvPr/>
        </p:nvSpPr>
        <p:spPr>
          <a:xfrm>
            <a:off x="9846588" y="3222150"/>
            <a:ext cx="4007882" cy="1092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Utilizamos o dataset público </a:t>
            </a:r>
            <a:r>
              <a:rPr lang="en-US" sz="13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Fruits &amp; Vegetable Detection for YOLOv4</a:t>
            </a:r>
            <a:r>
              <a:rPr lang="en-US" sz="13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, que oferece variabilidade de classes, tamanhos e condições de captura.</a:t>
            </a:r>
            <a:endParaRPr lang="en-US" sz="13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195" y="4796871"/>
            <a:ext cx="4382333" cy="2049066"/>
          </a:xfrm>
          <a:prstGeom prst="rect">
            <a:avLst/>
          </a:prstGeom>
        </p:spPr>
      </p:pic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4093" y="4796871"/>
            <a:ext cx="4382333" cy="2049066"/>
          </a:xfrm>
          <a:prstGeom prst="rect">
            <a:avLst/>
          </a:prstGeom>
        </p:spPr>
      </p:pic>
      <p:pic>
        <p:nvPicPr>
          <p:cNvPr id="21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42991" y="4796871"/>
            <a:ext cx="4382333" cy="204906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9CF439-C172-A1C3-B0EF-57EB7F982938}"/>
              </a:ext>
            </a:extLst>
          </p:cNvPr>
          <p:cNvSpPr/>
          <p:nvPr/>
        </p:nvSpPr>
        <p:spPr>
          <a:xfrm>
            <a:off x="12894067" y="7746715"/>
            <a:ext cx="1736333" cy="482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024" y="450056"/>
            <a:ext cx="2146935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CAPÍTULO 3</a:t>
            </a:r>
            <a:endParaRPr lang="en-US" sz="1650" dirty="0"/>
          </a:p>
        </p:txBody>
      </p:sp>
      <p:sp>
        <p:nvSpPr>
          <p:cNvPr id="3" name="Text 1"/>
          <p:cNvSpPr/>
          <p:nvPr/>
        </p:nvSpPr>
        <p:spPr>
          <a:xfrm>
            <a:off x="571024" y="881420"/>
            <a:ext cx="13488353" cy="14813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50" b="1" dirty="0">
                <a:solidFill>
                  <a:srgbClr val="1F1E1E"/>
                </a:solidFill>
                <a:latin typeface="Sitka Display" pitchFamily="2" charset="0"/>
                <a:ea typeface="Sora Semi Bold" pitchFamily="34" charset="-122"/>
                <a:cs typeface="Sora Semi Bold" pitchFamily="34" charset="-120"/>
              </a:rPr>
              <a:t>Estratégia de Desenvolvimento e Desafios Técnicos</a:t>
            </a:r>
            <a:endParaRPr lang="en-US" sz="4650" b="1" dirty="0">
              <a:latin typeface="Sitka Display" pitchFamily="2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303770" y="2607469"/>
            <a:ext cx="22860" cy="3145631"/>
          </a:xfrm>
          <a:prstGeom prst="roundRect">
            <a:avLst>
              <a:gd name="adj" fmla="val 299796"/>
            </a:avLst>
          </a:prstGeom>
          <a:solidFill>
            <a:srgbClr val="DFB8BC"/>
          </a:solidFill>
          <a:ln/>
        </p:spPr>
        <p:txBody>
          <a:bodyPr/>
          <a:lstStyle/>
          <a:p>
            <a:endParaRPr lang="en-US" sz="20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6665059" y="2779514"/>
            <a:ext cx="489466" cy="22860"/>
          </a:xfrm>
          <a:prstGeom prst="roundRect">
            <a:avLst>
              <a:gd name="adj" fmla="val 299796"/>
            </a:avLst>
          </a:prstGeom>
          <a:solidFill>
            <a:srgbClr val="DFB8BC"/>
          </a:solidFill>
          <a:ln/>
        </p:spPr>
        <p:txBody>
          <a:bodyPr/>
          <a:lstStyle/>
          <a:p>
            <a:endParaRPr lang="en-US" sz="20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7131665" y="2607469"/>
            <a:ext cx="367070" cy="367070"/>
          </a:xfrm>
          <a:prstGeom prst="roundRect">
            <a:avLst>
              <a:gd name="adj" fmla="val 18670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 sz="20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186374" y="2629972"/>
            <a:ext cx="257532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1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3496270" y="2637949"/>
            <a:ext cx="3003113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Preparação do Dataset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71024" y="3057882"/>
            <a:ext cx="5928360" cy="782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Extração de rótulos (incluindo binário </a:t>
            </a:r>
            <a:r>
              <a:rPr lang="en-US" sz="14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Bag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para "com sacola" ou "sem sacola"). Realizamos balanceamento parcial e divisão estratificada (80% treino, 20% validação).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475875" y="3758327"/>
            <a:ext cx="489466" cy="22860"/>
          </a:xfrm>
          <a:prstGeom prst="roundRect">
            <a:avLst>
              <a:gd name="adj" fmla="val 299796"/>
            </a:avLst>
          </a:prstGeom>
          <a:solidFill>
            <a:srgbClr val="DFB8BC"/>
          </a:solidFill>
          <a:ln/>
        </p:spPr>
        <p:txBody>
          <a:bodyPr/>
          <a:lstStyle/>
          <a:p>
            <a:endParaRPr lang="en-US" sz="20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131665" y="3586282"/>
            <a:ext cx="367070" cy="367070"/>
          </a:xfrm>
          <a:prstGeom prst="roundRect">
            <a:avLst>
              <a:gd name="adj" fmla="val 18670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 sz="20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186374" y="3608784"/>
            <a:ext cx="257532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2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131016" y="3616762"/>
            <a:ext cx="2943344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Treinamento YOLOv8s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8131016" y="4036695"/>
            <a:ext cx="5928360" cy="782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Utilização do </a:t>
            </a:r>
            <a:r>
              <a:rPr lang="en-US" sz="14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yolov8s-cls.pt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pré-treinado. Treinamento por </a:t>
            </a:r>
            <a:r>
              <a:rPr lang="en-US" sz="14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50 épocas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com imagens 224×224 e batch size 16, utilizando aceleração GPU (CUDA).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6665059" y="4589264"/>
            <a:ext cx="489466" cy="22860"/>
          </a:xfrm>
          <a:prstGeom prst="roundRect">
            <a:avLst>
              <a:gd name="adj" fmla="val 299796"/>
            </a:avLst>
          </a:prstGeom>
          <a:solidFill>
            <a:srgbClr val="DFB8BC"/>
          </a:solidFill>
          <a:ln/>
        </p:spPr>
        <p:txBody>
          <a:bodyPr/>
          <a:lstStyle/>
          <a:p>
            <a:endParaRPr lang="en-US" sz="20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131665" y="4417219"/>
            <a:ext cx="367070" cy="367070"/>
          </a:xfrm>
          <a:prstGeom prst="roundRect">
            <a:avLst>
              <a:gd name="adj" fmla="val 18670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 sz="20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186374" y="4439722"/>
            <a:ext cx="257532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3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3582472" y="4447699"/>
            <a:ext cx="2916912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Análise de Resultados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571024" y="4867632"/>
            <a:ext cx="5928360" cy="782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Implementação de um pipeline completo de avaliação: matriz de confusão, precisão/recall/F1 por classe e análise dos pares de rótulos mais confundidos.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571024" y="5997773"/>
            <a:ext cx="4778097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dirty="0">
                <a:solidFill>
                  <a:srgbClr val="1F1E1E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Principais Dificuldades Encontradas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571024" y="6564511"/>
            <a:ext cx="13488353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4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Desbalanceamento de Classes: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Categorias minoritárias (e.g., </a:t>
            </a:r>
            <a:r>
              <a:rPr lang="en-US" sz="1400" dirty="0">
                <a:solidFill>
                  <a:srgbClr val="DA1B2E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raspberry, blackberries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) com desempenho inferior.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571024" y="6962298"/>
            <a:ext cx="13488353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4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Influência Ambiental: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Sacolas plásticas alteram a textura e a cor percebida, adicionando complexidade.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571024" y="7364449"/>
            <a:ext cx="13488353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4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Restrições de Hardware: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Limitações para </a:t>
            </a:r>
            <a:r>
              <a:rPr lang="en-US" sz="1400" dirty="0" err="1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treinamentos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mais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profundos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32D7A9B-91BF-43A2-06D6-3A9E5E429B25}"/>
              </a:ext>
            </a:extLst>
          </p:cNvPr>
          <p:cNvSpPr/>
          <p:nvPr/>
        </p:nvSpPr>
        <p:spPr>
          <a:xfrm>
            <a:off x="12894067" y="7746715"/>
            <a:ext cx="1736333" cy="482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013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4366" y="2807613"/>
            <a:ext cx="242256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CAPÍTULO 4</a:t>
            </a:r>
            <a:endParaRPr lang="en-US" sz="1900" dirty="0"/>
          </a:p>
        </p:txBody>
      </p:sp>
      <p:sp>
        <p:nvSpPr>
          <p:cNvPr id="4" name="Text 1"/>
          <p:cNvSpPr/>
          <p:nvPr/>
        </p:nvSpPr>
        <p:spPr>
          <a:xfrm>
            <a:off x="644366" y="3294459"/>
            <a:ext cx="13341668" cy="1671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50" b="1" dirty="0">
                <a:solidFill>
                  <a:srgbClr val="1F1E1E"/>
                </a:solidFill>
                <a:latin typeface="Sitka Display" pitchFamily="2" charset="0"/>
                <a:ea typeface="Sora Semi Bold" pitchFamily="34" charset="-122"/>
                <a:cs typeface="Sora Semi Bold" pitchFamily="34" charset="-120"/>
              </a:rPr>
              <a:t>Conclusões: A Viabilidade do YOLOv8s em Cenários de Varejo</a:t>
            </a:r>
            <a:endParaRPr lang="en-US" sz="5250" b="1" dirty="0">
              <a:latin typeface="Sitka Display" pitchFamily="2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2545086" y="5242203"/>
            <a:ext cx="4324469" cy="2483287"/>
          </a:xfrm>
          <a:prstGeom prst="roundRect">
            <a:avLst>
              <a:gd name="adj" fmla="val 3114"/>
            </a:avLst>
          </a:prstGeom>
          <a:solidFill>
            <a:srgbClr val="FFFFFF"/>
          </a:solidFill>
          <a:ln w="2286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575" y="5154692"/>
            <a:ext cx="220861" cy="220861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6205" y="7592139"/>
            <a:ext cx="220861" cy="22086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844052" y="5541169"/>
            <a:ext cx="242256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Alta Acurácia Geral</a:t>
            </a: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2844052" y="5954316"/>
            <a:ext cx="3726537" cy="1177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O modelo </a:t>
            </a:r>
            <a:r>
              <a:rPr lang="en-US" sz="14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YOLOv8s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demonstrou ser capaz de distinguir a maioria das classes com consistência, apresentando boa acurácia global.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Shape 5"/>
          <p:cNvSpPr/>
          <p:nvPr/>
        </p:nvSpPr>
        <p:spPr>
          <a:xfrm>
            <a:off x="7053626" y="5242203"/>
            <a:ext cx="4324469" cy="2483287"/>
          </a:xfrm>
          <a:prstGeom prst="roundRect">
            <a:avLst>
              <a:gd name="adj" fmla="val 3114"/>
            </a:avLst>
          </a:prstGeom>
          <a:solidFill>
            <a:srgbClr val="FFFFFF"/>
          </a:solidFill>
          <a:ln w="2286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115" y="5154692"/>
            <a:ext cx="220861" cy="220861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44745" y="7592139"/>
            <a:ext cx="220861" cy="22086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352592" y="5541169"/>
            <a:ext cx="3553182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Potencial de Implementação</a:t>
            </a: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7352592" y="5954316"/>
            <a:ext cx="3726537" cy="1177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Mesmo sob restrições de memória e latência, o modelo provou ser </a:t>
            </a:r>
            <a:r>
              <a:rPr lang="en-US" sz="1400" dirty="0">
                <a:solidFill>
                  <a:srgbClr val="DA1B2E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viável para sistemas de pesagem automática</a:t>
            </a:r>
            <a:r>
              <a:rPr lang="en-US" sz="14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, com forte potencial de uso comercial.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B1C1BEE-B812-556B-9DAD-F20EB8C6BFC6}"/>
              </a:ext>
            </a:extLst>
          </p:cNvPr>
          <p:cNvSpPr/>
          <p:nvPr/>
        </p:nvSpPr>
        <p:spPr>
          <a:xfrm>
            <a:off x="12894067" y="7746715"/>
            <a:ext cx="1736333" cy="482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344" y="516969"/>
            <a:ext cx="2471499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CAPÍTULO 5</a:t>
            </a: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657344" y="1013698"/>
            <a:ext cx="13315712" cy="1705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700"/>
              </a:lnSpc>
              <a:buNone/>
            </a:pPr>
            <a:r>
              <a:rPr lang="en-US" sz="5350" b="1" dirty="0">
                <a:solidFill>
                  <a:srgbClr val="1F1E1E"/>
                </a:solidFill>
                <a:latin typeface="Sitka Display" pitchFamily="2" charset="0"/>
                <a:ea typeface="Sora Semi Bold" pitchFamily="34" charset="-122"/>
                <a:cs typeface="Sora Semi Bold" pitchFamily="34" charset="-120"/>
              </a:rPr>
              <a:t>Próximos Passos e Desenvolvimentos Futuros</a:t>
            </a:r>
            <a:endParaRPr lang="en-US" sz="5350" b="1" dirty="0">
              <a:latin typeface="Sitka Display" pitchFamily="2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657344" y="3000613"/>
            <a:ext cx="6563916" cy="563404"/>
          </a:xfrm>
          <a:prstGeom prst="roundRect">
            <a:avLst>
              <a:gd name="adj" fmla="val 48009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8451" y="3106222"/>
            <a:ext cx="281702" cy="35218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45106" y="3751778"/>
            <a:ext cx="3235047" cy="421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pt-BR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Aumentar o volume de dados</a:t>
            </a:r>
          </a:p>
          <a:p>
            <a:r>
              <a:rPr lang="pt-BR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7" name="Text 4"/>
          <p:cNvSpPr/>
          <p:nvPr/>
        </p:nvSpPr>
        <p:spPr>
          <a:xfrm>
            <a:off x="845106" y="4173379"/>
            <a:ext cx="6188393" cy="901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50"/>
              </a:lnSpc>
            </a:pPr>
            <a:r>
              <a:rPr lang="pt-BR" sz="1600" dirty="0">
                <a:latin typeface="Segoe UI" panose="020B0502040204020203" pitchFamily="34" charset="0"/>
                <a:cs typeface="Segoe UI" panose="020B0502040204020203" pitchFamily="34" charset="0"/>
              </a:rPr>
              <a:t>Coletar novas fotos por classe (alvo: +3–5× por classe, adicionando mais classes), variando loja/câmera/iluminação e com/sem saco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09021" y="3000613"/>
            <a:ext cx="6564035" cy="563404"/>
          </a:xfrm>
          <a:prstGeom prst="roundRect">
            <a:avLst>
              <a:gd name="adj" fmla="val 48009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0128" y="3106222"/>
            <a:ext cx="281702" cy="35218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596783" y="3751778"/>
            <a:ext cx="2757726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Avaliação do YOLOv11</a:t>
            </a: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7596783" y="4173379"/>
            <a:ext cx="6188512" cy="901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Testar a nova arquitetura YOLOv11, que promete um melhor equilíbrio entre velocidade e precisão (Dynamic Head e Cross-Stage Fusion) e otimização para edge devices.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657344" y="5450443"/>
            <a:ext cx="6563916" cy="563404"/>
          </a:xfrm>
          <a:prstGeom prst="roundRect">
            <a:avLst>
              <a:gd name="adj" fmla="val 48009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8451" y="5556052"/>
            <a:ext cx="281702" cy="35218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45106" y="6201608"/>
            <a:ext cx="3581876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Expansão do Domínio Visual</a:t>
            </a: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845106" y="6623209"/>
            <a:ext cx="6188393" cy="901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Incluir novas categorias e imagens capturadas em condições reais de supermercado para fortalecer a generalização e robustez do modelo (</a:t>
            </a:r>
            <a:r>
              <a:rPr lang="en-US" sz="1600" i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cross-domain</a:t>
            </a: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).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Shape 11"/>
          <p:cNvSpPr/>
          <p:nvPr/>
        </p:nvSpPr>
        <p:spPr>
          <a:xfrm>
            <a:off x="7409021" y="5450443"/>
            <a:ext cx="6564035" cy="563404"/>
          </a:xfrm>
          <a:prstGeom prst="roundRect">
            <a:avLst>
              <a:gd name="adj" fmla="val 48009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50128" y="5556052"/>
            <a:ext cx="281702" cy="352187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596783" y="6201608"/>
            <a:ext cx="4262199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3B3535"/>
                </a:solidFill>
                <a:latin typeface="Segoe UI" panose="020B0502040204020203" pitchFamily="34" charset="0"/>
                <a:ea typeface="Sora Semi Bold" pitchFamily="34" charset="-122"/>
                <a:cs typeface="Segoe UI" panose="020B0502040204020203" pitchFamily="34" charset="0"/>
              </a:rPr>
              <a:t>Protótipo de Interface Inteligente</a:t>
            </a: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 13"/>
          <p:cNvSpPr/>
          <p:nvPr/>
        </p:nvSpPr>
        <p:spPr>
          <a:xfrm>
            <a:off x="7596783" y="6623209"/>
            <a:ext cx="6188512" cy="901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Desenvolver uma interface integrada à balança, exibindo a classificação, peso e preço em tempo real para criar uma experiência de autoatendimento fluida.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EF0BBB-AFB2-1D62-E1DE-9DA7BB592841}"/>
              </a:ext>
            </a:extLst>
          </p:cNvPr>
          <p:cNvSpPr/>
          <p:nvPr/>
        </p:nvSpPr>
        <p:spPr>
          <a:xfrm>
            <a:off x="12894067" y="7746715"/>
            <a:ext cx="1736333" cy="482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8cf5f6c-4629-4960-bcea-18993d441d4e}" enabled="1" method="Standard" siteId="{a40c0d68-338e-44ef-ab17-812ee42d12c7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587</Words>
  <Application>Microsoft Office PowerPoint</Application>
  <PresentationFormat>Custom</PresentationFormat>
  <Paragraphs>55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Calibri</vt:lpstr>
      <vt:lpstr>Sitka Display</vt:lpstr>
      <vt:lpstr>Arial</vt:lpstr>
      <vt:lpstr>Sora Light</vt:lpstr>
      <vt:lpstr>Sora Semi Bold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Daniel Lloyd</cp:lastModifiedBy>
  <cp:revision>4</cp:revision>
  <dcterms:created xsi:type="dcterms:W3CDTF">2025-10-09T18:15:21Z</dcterms:created>
  <dcterms:modified xsi:type="dcterms:W3CDTF">2025-10-10T19:45:51Z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 Theme:3</vt:lpwstr>
  </property>
  <property fmtid="{D5CDD505-2E9C-101B-9397-08002B2CF9AE}" pid="3" name="ClassificationContentMarkingFooterText">
    <vt:lpwstr>Statkraft Internal</vt:lpwstr>
  </property>
</Properties>
</file>

<file path=docProps/thumbnail.jpeg>
</file>